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5" r:id="rId10"/>
    <p:sldId id="276" r:id="rId11"/>
    <p:sldId id="279" r:id="rId12"/>
    <p:sldId id="280" r:id="rId13"/>
    <p:sldId id="281" r:id="rId14"/>
    <p:sldId id="28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D0LThKhrED1qkaicIklWP+/sE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9" autoAdjust="0"/>
    <p:restoredTop sz="94660"/>
  </p:normalViewPr>
  <p:slideViewPr>
    <p:cSldViewPr snapToGrid="0">
      <p:cViewPr>
        <p:scale>
          <a:sx n="125" d="100"/>
          <a:sy n="125" d="100"/>
        </p:scale>
        <p:origin x="462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None/>
              <a:defRPr sz="1400" b="1" u="sng">
                <a:solidFill>
                  <a:srgbClr val="0000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body" idx="1"/>
          </p:nvPr>
        </p:nvSpPr>
        <p:spPr>
          <a:xfrm>
            <a:off x="111025" y="1047125"/>
            <a:ext cx="8910000" cy="3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title" idx="2"/>
          </p:nvPr>
        </p:nvSpPr>
        <p:spPr>
          <a:xfrm>
            <a:off x="2652450" y="174525"/>
            <a:ext cx="631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None/>
              <a:defRPr sz="1090">
                <a:solidFill>
                  <a:srgbClr val="0000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Class Model Visualization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AD8CF0A-EDF6-346B-B8A0-56A274B9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7" y="568125"/>
            <a:ext cx="2040839" cy="2271056"/>
          </a:xfrm>
          <a:prstGeom prst="rect">
            <a:avLst/>
          </a:prstGeom>
        </p:spPr>
      </p:pic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5693C937-D80C-58E2-460E-02A5370E9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75" y="549803"/>
            <a:ext cx="2040839" cy="227105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9F52486-CB53-5DE9-DB83-CF574610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93" y="549803"/>
            <a:ext cx="2040840" cy="2271056"/>
          </a:xfrm>
          <a:prstGeom prst="rect">
            <a:avLst/>
          </a:prstGeom>
        </p:spPr>
      </p:pic>
      <p:pic>
        <p:nvPicPr>
          <p:cNvPr id="9" name="Picture 8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604BDF4-4A78-0DE2-C512-5FED2C77B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12" y="549803"/>
            <a:ext cx="2040839" cy="2271056"/>
          </a:xfrm>
          <a:prstGeom prst="rect">
            <a:avLst/>
          </a:prstGeom>
        </p:spPr>
      </p:pic>
      <p:pic>
        <p:nvPicPr>
          <p:cNvPr id="11" name="Picture 10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11E676DD-22E1-3167-2BE3-E5533DB2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580" y="2857203"/>
            <a:ext cx="2040839" cy="22710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Fooling Image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213792C-43C0-9B90-FC79-CDC53461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0" y="1465324"/>
            <a:ext cx="8889671" cy="24894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111024" y="130900"/>
            <a:ext cx="3820895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Style Transfer: Composition VII + Tubingen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1A782-0754-E8EF-02CA-2613D2EB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7" y="1057710"/>
            <a:ext cx="5441807" cy="2371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7D099-4A3A-F183-6CFC-0F52AFFD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963" y="1191060"/>
            <a:ext cx="2811051" cy="2176980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486961B3-B7C9-73BF-681C-0EB5630D41A4}"/>
              </a:ext>
            </a:extLst>
          </p:cNvPr>
          <p:cNvSpPr/>
          <p:nvPr/>
        </p:nvSpPr>
        <p:spPr>
          <a:xfrm>
            <a:off x="2788920" y="2190750"/>
            <a:ext cx="3622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E3EF4B3C-F198-0B91-6E21-43E1CF715A27}"/>
              </a:ext>
            </a:extLst>
          </p:cNvPr>
          <p:cNvSpPr/>
          <p:nvPr/>
        </p:nvSpPr>
        <p:spPr>
          <a:xfrm>
            <a:off x="5651044" y="2137410"/>
            <a:ext cx="502919" cy="434340"/>
          </a:xfrm>
          <a:prstGeom prst="mathEqual">
            <a:avLst>
              <a:gd name="adj1" fmla="val 23520"/>
              <a:gd name="adj2" fmla="val 0"/>
            </a:avLst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3234156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Style Transfer: Scream + Tubingen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497F3-139A-5EC3-F351-03B7CFF9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0" y="838328"/>
            <a:ext cx="4517490" cy="3006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0646C-1D9A-3350-D625-E56EC158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58" y="889796"/>
            <a:ext cx="3610288" cy="2739067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8C3FD3BA-40F0-3FD9-35AA-DDADC90C135D}"/>
              </a:ext>
            </a:extLst>
          </p:cNvPr>
          <p:cNvSpPr/>
          <p:nvPr/>
        </p:nvSpPr>
        <p:spPr>
          <a:xfrm>
            <a:off x="2284555" y="2259330"/>
            <a:ext cx="3622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0D0C5EFB-022B-9C13-914A-E36BD51A6F23}"/>
              </a:ext>
            </a:extLst>
          </p:cNvPr>
          <p:cNvSpPr/>
          <p:nvPr/>
        </p:nvSpPr>
        <p:spPr>
          <a:xfrm>
            <a:off x="4811093" y="2205990"/>
            <a:ext cx="502919" cy="434340"/>
          </a:xfrm>
          <a:prstGeom prst="mathEqual">
            <a:avLst>
              <a:gd name="adj1" fmla="val 23520"/>
              <a:gd name="adj2" fmla="val 0"/>
            </a:avLst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111024" y="130900"/>
            <a:ext cx="3851375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Style Transfer: Starry Night + Tubingen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16FDE-81E2-CB5D-994C-5977057C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1" y="968327"/>
            <a:ext cx="5210258" cy="243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D020-2EDD-E2EE-6620-A9B23903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126" y="1059472"/>
            <a:ext cx="3061690" cy="2072053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86BE113A-8B7F-8387-7453-2473158AC926}"/>
              </a:ext>
            </a:extLst>
          </p:cNvPr>
          <p:cNvSpPr/>
          <p:nvPr/>
        </p:nvSpPr>
        <p:spPr>
          <a:xfrm>
            <a:off x="2569720" y="2148839"/>
            <a:ext cx="3622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704A626E-A328-FAD3-9313-64CBD0C4C432}"/>
              </a:ext>
            </a:extLst>
          </p:cNvPr>
          <p:cNvSpPr/>
          <p:nvPr/>
        </p:nvSpPr>
        <p:spPr>
          <a:xfrm>
            <a:off x="5355949" y="2095499"/>
            <a:ext cx="502919" cy="434340"/>
          </a:xfrm>
          <a:prstGeom prst="mathEqual">
            <a:avLst>
              <a:gd name="adj1" fmla="val 23520"/>
              <a:gd name="adj2" fmla="val 0"/>
            </a:avLst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392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Style Transfer – Arnold + Picasso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40309-18B8-8440-F084-218437A77CF6}"/>
              </a:ext>
            </a:extLst>
          </p:cNvPr>
          <p:cNvSpPr txBox="1"/>
          <p:nvPr/>
        </p:nvSpPr>
        <p:spPr>
          <a:xfrm>
            <a:off x="1247613" y="1017612"/>
            <a:ext cx="2060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5B2B7-02A1-7D55-8F74-A9BCB79DA925}"/>
              </a:ext>
            </a:extLst>
          </p:cNvPr>
          <p:cNvSpPr txBox="1"/>
          <p:nvPr/>
        </p:nvSpPr>
        <p:spPr>
          <a:xfrm>
            <a:off x="3937500" y="981742"/>
            <a:ext cx="88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Style</a:t>
            </a:r>
          </a:p>
        </p:txBody>
      </p:sp>
      <p:pic>
        <p:nvPicPr>
          <p:cNvPr id="5" name="Picture 4" descr="A picture containing person, wall, person, clothing&#10;&#10;Description automatically generated">
            <a:extLst>
              <a:ext uri="{FF2B5EF4-FFF2-40B4-BE49-F238E27FC236}">
                <a16:creationId xmlns:a16="http://schemas.microsoft.com/office/drawing/2014/main" id="{4DBA1D40-92F3-C900-9A97-6E928150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6" y="1282985"/>
            <a:ext cx="1798277" cy="2577530"/>
          </a:xfrm>
          <a:prstGeom prst="rect">
            <a:avLst/>
          </a:prstGeom>
        </p:spPr>
      </p:pic>
      <p:pic>
        <p:nvPicPr>
          <p:cNvPr id="7" name="Picture 6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1AB668B1-DA4F-EDC9-11FA-9957D1250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457" y="1269192"/>
            <a:ext cx="2130787" cy="2620355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79B67105-7990-C1AE-EBDB-467FA9EF185E}"/>
              </a:ext>
            </a:extLst>
          </p:cNvPr>
          <p:cNvSpPr/>
          <p:nvPr/>
        </p:nvSpPr>
        <p:spPr>
          <a:xfrm>
            <a:off x="2674620" y="2327910"/>
            <a:ext cx="362200" cy="381000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680E08A-B785-2096-DEEE-E06F1A50E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417" y="1183277"/>
            <a:ext cx="1939016" cy="2792183"/>
          </a:xfrm>
          <a:prstGeom prst="rect">
            <a:avLst/>
          </a:prstGeom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01B0A122-2094-127D-3FB3-56AF2A3EB334}"/>
              </a:ext>
            </a:extLst>
          </p:cNvPr>
          <p:cNvSpPr/>
          <p:nvPr/>
        </p:nvSpPr>
        <p:spPr>
          <a:xfrm>
            <a:off x="5418871" y="2369820"/>
            <a:ext cx="502919" cy="434340"/>
          </a:xfrm>
          <a:prstGeom prst="mathEqual">
            <a:avLst>
              <a:gd name="adj1" fmla="val 2352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Saliency Map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different, same&#10;&#10;Description automatically generated">
            <a:extLst>
              <a:ext uri="{FF2B5EF4-FFF2-40B4-BE49-F238E27FC236}">
                <a16:creationId xmlns:a16="http://schemas.microsoft.com/office/drawing/2014/main" id="{F9BBDB4E-928A-E3AA-7055-24A03BC2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6" y="767258"/>
            <a:ext cx="8755933" cy="358634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Saliency Map Captum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collage of dogs&#10;&#10;Description automatically generated with low confidence">
            <a:extLst>
              <a:ext uri="{FF2B5EF4-FFF2-40B4-BE49-F238E27FC236}">
                <a16:creationId xmlns:a16="http://schemas.microsoft.com/office/drawing/2014/main" id="{F17EA180-F265-28CF-94D6-B3EC465F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507922"/>
            <a:ext cx="6873240" cy="44654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Guided Backprop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C141B4-0CF3-0F99-E549-19532283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" y="1107010"/>
            <a:ext cx="8479115" cy="239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GradCam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swimming, water sport&#10;&#10;Description automatically generated">
            <a:extLst>
              <a:ext uri="{FF2B5EF4-FFF2-40B4-BE49-F238E27FC236}">
                <a16:creationId xmlns:a16="http://schemas.microsoft.com/office/drawing/2014/main" id="{F61BABE9-444D-8B1B-695C-95591E86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8" y="1174874"/>
            <a:ext cx="8631534" cy="218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Guided GradCam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5331F60-2257-1452-6571-96B51072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5" y="1088496"/>
            <a:ext cx="8910729" cy="21347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Guided Backprop/Gradcam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collage of a dog&#10;&#10;Description automatically generated with low confidence">
            <a:extLst>
              <a:ext uri="{FF2B5EF4-FFF2-40B4-BE49-F238E27FC236}">
                <a16:creationId xmlns:a16="http://schemas.microsoft.com/office/drawing/2014/main" id="{82F76957-16FA-CE54-E6F8-6E8CC879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86" y="585238"/>
            <a:ext cx="6631913" cy="4308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Captum Layers/Neurons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9D292CF-BBDF-BB6F-74B5-C575D084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9" y="588344"/>
            <a:ext cx="6376601" cy="4233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111025" y="130900"/>
            <a:ext cx="261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chemeClr val="bg1"/>
                </a:solidFill>
              </a:rPr>
              <a:t>Fooling Image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A field of hay bales&#10;&#10;Description automatically generated with low confidence">
            <a:extLst>
              <a:ext uri="{FF2B5EF4-FFF2-40B4-BE49-F238E27FC236}">
                <a16:creationId xmlns:a16="http://schemas.microsoft.com/office/drawing/2014/main" id="{903462A5-A24B-4B71-922E-56FB0608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98" y="687520"/>
            <a:ext cx="3973202" cy="3973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1952</TotalTime>
  <Words>53</Words>
  <Application>Microsoft Office PowerPoint</Application>
  <PresentationFormat>On-screen Show (16:9)</PresentationFormat>
  <Paragraphs>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Class Model Visualization</vt:lpstr>
      <vt:lpstr>Saliency Map </vt:lpstr>
      <vt:lpstr>Saliency Map Captum </vt:lpstr>
      <vt:lpstr>Guided Backprop</vt:lpstr>
      <vt:lpstr>GradCam</vt:lpstr>
      <vt:lpstr>Guided GradCam</vt:lpstr>
      <vt:lpstr>Guided Backprop/Gradcam</vt:lpstr>
      <vt:lpstr>Captum Layers/Neurons</vt:lpstr>
      <vt:lpstr>Fooling Image</vt:lpstr>
      <vt:lpstr>Fooling Image</vt:lpstr>
      <vt:lpstr>Style Transfer: Composition VII + Tubingen</vt:lpstr>
      <vt:lpstr>Style Transfer: Scream + Tubingen</vt:lpstr>
      <vt:lpstr>Style Transfer: Starry Night + Tubingen</vt:lpstr>
      <vt:lpstr>Style Transfer – Arnold + Picasso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 Writeup DO NOT TAG</dc:title>
  <dc:creator>Naimul Hasan</dc:creator>
  <cp:lastModifiedBy>Naimul Hasan</cp:lastModifiedBy>
  <cp:revision>13</cp:revision>
  <dcterms:modified xsi:type="dcterms:W3CDTF">2022-10-29T19:46:26Z</dcterms:modified>
</cp:coreProperties>
</file>